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  <p:sldMasterId id="2147483669" r:id="rId2"/>
    <p:sldMasterId id="2147483674" r:id="rId3"/>
    <p:sldMasterId id="2147483678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72" r:id="rId9"/>
    <p:sldId id="275" r:id="rId10"/>
    <p:sldId id="274" r:id="rId11"/>
    <p:sldId id="273" r:id="rId12"/>
  </p:sldIdLst>
  <p:sldSz cx="9906000" cy="6858000" type="A4"/>
  <p:notesSz cx="9934575" cy="68024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4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pos="149">
          <p15:clr>
            <a:srgbClr val="A4A3A4"/>
          </p15:clr>
        </p15:guide>
        <p15:guide id="4" pos="4594">
          <p15:clr>
            <a:srgbClr val="A4A3A4"/>
          </p15:clr>
        </p15:guide>
        <p15:guide id="5" orient="horz" pos="51">
          <p15:clr>
            <a:srgbClr val="A4A3A4"/>
          </p15:clr>
        </p15:guide>
        <p15:guide id="6" pos="693">
          <p15:clr>
            <a:srgbClr val="A4A3A4"/>
          </p15:clr>
        </p15:guide>
        <p15:guide id="7" orient="horz" pos="572">
          <p15:clr>
            <a:srgbClr val="A4A3A4"/>
          </p15:clr>
        </p15:guide>
        <p15:guide id="8" orient="horz" pos="4020">
          <p15:clr>
            <a:srgbClr val="A4A3A4"/>
          </p15:clr>
        </p15:guide>
        <p15:guide id="9" orient="horz" pos="709">
          <p15:clr>
            <a:srgbClr val="A4A3A4"/>
          </p15:clr>
        </p15:guide>
        <p15:guide id="10" orient="horz" pos="3861">
          <p15:clr>
            <a:srgbClr val="A4A3A4"/>
          </p15:clr>
        </p15:guide>
        <p15:guide id="11" pos="6000">
          <p15:clr>
            <a:srgbClr val="A4A3A4"/>
          </p15:clr>
        </p15:guide>
        <p15:guide id="12" pos="26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gwCa8B/52XERCzWhCeLdq1YdsX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2A875A-3B99-4361-A5AB-35BD0B03AAE0}">
  <a:tblStyle styleId="{C02A875A-3B99-4361-A5AB-35BD0B03AA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115A422-FB7F-4A28-A5B1-D24EB427CB53}" styleName="Table_1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27" y="43"/>
      </p:cViewPr>
      <p:guideLst>
        <p:guide pos="240"/>
        <p:guide orient="horz" pos="346"/>
        <p:guide pos="149"/>
        <p:guide pos="4594"/>
        <p:guide orient="horz" pos="51"/>
        <p:guide pos="693"/>
        <p:guide orient="horz" pos="572"/>
        <p:guide orient="horz" pos="4020"/>
        <p:guide orient="horz" pos="709"/>
        <p:guide orient="horz" pos="3861"/>
        <p:guide pos="6000"/>
        <p:guide pos="26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43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6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66" Type="http://customschemas.google.com/relationships/presentationmetadata" Target="metadata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6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00" tIns="46250" rIns="92500" bIns="46250" anchor="t" anchorCtr="0">
            <a:noAutofit/>
          </a:bodyPr>
          <a:lstStyle>
            <a:lvl1pPr marL="457200" marR="0" lvl="0" indent="-3048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  <a:defRPr sz="1200" b="1" i="0" u="none" strike="noStrike" cap="none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L="914400" marR="0" lvl="1" indent="-3048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L="1371600" marR="0" lvl="2" indent="-3048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⬥"/>
              <a:defRPr sz="1200" b="0" i="0" u="none" strike="noStrike" cap="none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L="1828800" marR="0" lvl="3" indent="-3048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ulim"/>
              <a:buChar char="–"/>
              <a:defRPr sz="1200" b="0" i="0" u="none" strike="noStrike" cap="none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L="2286000" marR="0" lvl="4" indent="-3048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ulim"/>
              <a:buChar char="•"/>
              <a:defRPr sz="1200" b="0" i="0" u="none" strike="noStrike" cap="none">
                <a:solidFill>
                  <a:schemeClr val="dk1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sldNum" idx="12"/>
          </p:nvPr>
        </p:nvSpPr>
        <p:spPr>
          <a:xfrm>
            <a:off x="2813289" y="6518408"/>
            <a:ext cx="4307997" cy="171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lang="ko-KR" sz="1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5628165" y="0"/>
            <a:ext cx="4306410" cy="341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6461285"/>
            <a:ext cx="4306410" cy="341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hdr" idx="3"/>
          </p:nvPr>
        </p:nvSpPr>
        <p:spPr>
          <a:xfrm>
            <a:off x="1" y="0"/>
            <a:ext cx="4306410" cy="341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01622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3" name="Google Shape;323;p1:notes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00" tIns="46250" rIns="92500" bIns="46250" anchor="t" anchorCtr="0">
            <a:noAutofit/>
          </a:bodyPr>
          <a:lstStyle/>
          <a:p>
            <a:pPr marL="142875" lvl="0" indent="-666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324" name="Google Shape;324;p1:notes"/>
          <p:cNvSpPr txBox="1">
            <a:spLocks noGrp="1"/>
          </p:cNvSpPr>
          <p:nvPr>
            <p:ph type="sldNum" idx="12"/>
          </p:nvPr>
        </p:nvSpPr>
        <p:spPr>
          <a:xfrm>
            <a:off x="2813289" y="6518408"/>
            <a:ext cx="4307997" cy="171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lang="en-US" altLang="ko-KR" sz="1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fld>
            <a:endParaRPr sz="10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9" name="Google Shape;329;p2:notes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500" tIns="46250" rIns="92500" bIns="46250" anchor="t" anchorCtr="0">
            <a:noAutofit/>
          </a:bodyPr>
          <a:lstStyle/>
          <a:p>
            <a:pPr marL="142875" lvl="0" indent="-666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330" name="Google Shape;330;p2:notes"/>
          <p:cNvSpPr txBox="1">
            <a:spLocks noGrp="1"/>
          </p:cNvSpPr>
          <p:nvPr>
            <p:ph type="sldNum" idx="12"/>
          </p:nvPr>
        </p:nvSpPr>
        <p:spPr>
          <a:xfrm>
            <a:off x="2813289" y="6518408"/>
            <a:ext cx="4307997" cy="171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125" tIns="0" rIns="19125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lang="en-US" altLang="ko-KR" sz="10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00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:notes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</p:spPr>
        <p:txBody>
          <a:bodyPr spcFirstLastPara="1" wrap="square" lIns="92500" tIns="46250" rIns="92500" bIns="462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:notes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</p:spPr>
        <p:txBody>
          <a:bodyPr spcFirstLastPara="1" wrap="square" lIns="92500" tIns="46250" rIns="92500" bIns="462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:notes"/>
          <p:cNvSpPr txBox="1">
            <a:spLocks noGrp="1"/>
          </p:cNvSpPr>
          <p:nvPr>
            <p:ph type="body" idx="1"/>
          </p:nvPr>
        </p:nvSpPr>
        <p:spPr>
          <a:xfrm>
            <a:off x="663257" y="3402012"/>
            <a:ext cx="8608061" cy="3059272"/>
          </a:xfrm>
          <a:prstGeom prst="rect">
            <a:avLst/>
          </a:prstGeom>
        </p:spPr>
        <p:txBody>
          <a:bodyPr spcFirstLastPara="1" wrap="square" lIns="92500" tIns="46250" rIns="92500" bIns="462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260350"/>
            <a:ext cx="4408487" cy="3051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. 표지">
  <p:cSld name="0. 표지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57"/>
          <p:cNvCxnSpPr/>
          <p:nvPr/>
        </p:nvCxnSpPr>
        <p:spPr>
          <a:xfrm>
            <a:off x="188913" y="2492375"/>
            <a:ext cx="928846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. PC_title">
  <p:cSld name="4. PC_title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1"/>
          <p:cNvSpPr/>
          <p:nvPr/>
        </p:nvSpPr>
        <p:spPr>
          <a:xfrm>
            <a:off x="0" y="1"/>
            <a:ext cx="9620250" cy="43947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20475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17" name="Google Shape;217;p81"/>
          <p:cNvSpPr txBox="1">
            <a:spLocks noGrp="1"/>
          </p:cNvSpPr>
          <p:nvPr>
            <p:ph type="title"/>
          </p:nvPr>
        </p:nvSpPr>
        <p:spPr>
          <a:xfrm>
            <a:off x="128465" y="34755"/>
            <a:ext cx="9433048" cy="365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81"/>
          <p:cNvSpPr txBox="1"/>
          <p:nvPr/>
        </p:nvSpPr>
        <p:spPr>
          <a:xfrm>
            <a:off x="4743451" y="6556377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 MC_목차">
  <p:cSld name="1. MC_목차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83"/>
          <p:cNvSpPr txBox="1"/>
          <p:nvPr/>
        </p:nvSpPr>
        <p:spPr>
          <a:xfrm>
            <a:off x="4743451" y="6556377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81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2" name="Google Shape;222;p83"/>
          <p:cNvGraphicFramePr/>
          <p:nvPr/>
        </p:nvGraphicFramePr>
        <p:xfrm>
          <a:off x="92076" y="628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67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화면명</a:t>
                      </a: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작성자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작성날짜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프로세스Email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화면경로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3" name="Google Shape;223;p83"/>
          <p:cNvSpPr txBox="1">
            <a:spLocks noGrp="1"/>
          </p:cNvSpPr>
          <p:nvPr>
            <p:ph type="title"/>
          </p:nvPr>
        </p:nvSpPr>
        <p:spPr>
          <a:xfrm>
            <a:off x="781774" y="75147"/>
            <a:ext cx="1011875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0000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4" name="Google Shape;224;p83"/>
          <p:cNvSpPr txBox="1">
            <a:spLocks noGrp="1"/>
          </p:cNvSpPr>
          <p:nvPr>
            <p:ph type="body" idx="1"/>
          </p:nvPr>
        </p:nvSpPr>
        <p:spPr>
          <a:xfrm>
            <a:off x="781774" y="236540"/>
            <a:ext cx="1011875" cy="1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5" name="Google Shape;225;p83"/>
          <p:cNvSpPr txBox="1">
            <a:spLocks noGrp="1"/>
          </p:cNvSpPr>
          <p:nvPr>
            <p:ph type="body" idx="2"/>
          </p:nvPr>
        </p:nvSpPr>
        <p:spPr>
          <a:xfrm>
            <a:off x="7725308" y="75148"/>
            <a:ext cx="612068" cy="32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236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49"/>
              <a:buFont typeface="Arial"/>
              <a:buChar char="•"/>
              <a:defRPr sz="1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72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4"/>
              <a:buFont typeface="Arial"/>
              <a:buChar char="•"/>
              <a:defRPr sz="16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6" name="Google Shape;226;p83"/>
          <p:cNvSpPr txBox="1">
            <a:spLocks noGrp="1"/>
          </p:cNvSpPr>
          <p:nvPr>
            <p:ph type="body" idx="3"/>
          </p:nvPr>
        </p:nvSpPr>
        <p:spPr>
          <a:xfrm>
            <a:off x="2495727" y="75147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7" name="Google Shape;227;p83"/>
          <p:cNvSpPr txBox="1">
            <a:spLocks noGrp="1"/>
          </p:cNvSpPr>
          <p:nvPr>
            <p:ph type="body" idx="4"/>
          </p:nvPr>
        </p:nvSpPr>
        <p:spPr>
          <a:xfrm>
            <a:off x="8843545" y="132179"/>
            <a:ext cx="762835" cy="20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236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49"/>
              <a:buFont typeface="Arial"/>
              <a:buChar char="•"/>
              <a:defRPr sz="1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72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4"/>
              <a:buFont typeface="Arial"/>
              <a:buChar char="•"/>
              <a:defRPr sz="16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8" name="Google Shape;228;p83"/>
          <p:cNvSpPr txBox="1">
            <a:spLocks noGrp="1"/>
          </p:cNvSpPr>
          <p:nvPr>
            <p:ph type="body" idx="5"/>
          </p:nvPr>
        </p:nvSpPr>
        <p:spPr>
          <a:xfrm>
            <a:off x="2495727" y="241834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9" name="Google Shape;229;p83"/>
          <p:cNvSpPr/>
          <p:nvPr/>
        </p:nvSpPr>
        <p:spPr>
          <a:xfrm>
            <a:off x="85727" y="507999"/>
            <a:ext cx="7207533" cy="5978526"/>
          </a:xfrm>
          <a:prstGeom prst="rect">
            <a:avLst/>
          </a:prstGeom>
          <a:noFill/>
          <a:ln w="952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250" tIns="45700" rIns="29250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50">
              <a:solidFill>
                <a:srgbClr val="3F3F3F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  <p15:guide id="2" pos="6182">
          <p15:clr>
            <a:srgbClr val="FBAE40"/>
          </p15:clr>
        </p15:guide>
        <p15:guide id="3" pos="5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1. MC_목차">
  <p:cSld name="3_1. MC_목차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84"/>
          <p:cNvSpPr txBox="1"/>
          <p:nvPr/>
        </p:nvSpPr>
        <p:spPr>
          <a:xfrm>
            <a:off x="307976" y="221407"/>
            <a:ext cx="65" cy="12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675"/>
              <a:buFont typeface="Noto Sans Symbols"/>
              <a:buNone/>
            </a:pPr>
            <a:endParaRPr sz="675" b="1">
              <a:solidFill>
                <a:schemeClr val="dk1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  <p:sp>
        <p:nvSpPr>
          <p:cNvPr id="232" name="Google Shape;232;p84"/>
          <p:cNvSpPr txBox="1"/>
          <p:nvPr/>
        </p:nvSpPr>
        <p:spPr>
          <a:xfrm>
            <a:off x="307976" y="221407"/>
            <a:ext cx="65" cy="12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675"/>
              <a:buFont typeface="Noto Sans Symbols"/>
              <a:buNone/>
            </a:pPr>
            <a:endParaRPr sz="675" b="1">
              <a:solidFill>
                <a:schemeClr val="dk1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  <p:sp>
        <p:nvSpPr>
          <p:cNvPr id="233" name="Google Shape;233;p84"/>
          <p:cNvSpPr txBox="1"/>
          <p:nvPr/>
        </p:nvSpPr>
        <p:spPr>
          <a:xfrm>
            <a:off x="4743451" y="6556377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81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4" name="Google Shape;234;p84"/>
          <p:cNvGraphicFramePr/>
          <p:nvPr/>
        </p:nvGraphicFramePr>
        <p:xfrm>
          <a:off x="92076" y="628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67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화면명</a:t>
                      </a: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작성자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작성날짜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프로세스Email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Calibri"/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화면경로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" name="Google Shape;235;p84"/>
          <p:cNvSpPr txBox="1">
            <a:spLocks noGrp="1"/>
          </p:cNvSpPr>
          <p:nvPr>
            <p:ph type="title"/>
          </p:nvPr>
        </p:nvSpPr>
        <p:spPr>
          <a:xfrm>
            <a:off x="781774" y="75147"/>
            <a:ext cx="1011875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0000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6" name="Google Shape;236;p84"/>
          <p:cNvSpPr txBox="1">
            <a:spLocks noGrp="1"/>
          </p:cNvSpPr>
          <p:nvPr>
            <p:ph type="body" idx="1"/>
          </p:nvPr>
        </p:nvSpPr>
        <p:spPr>
          <a:xfrm>
            <a:off x="781774" y="236540"/>
            <a:ext cx="1011875" cy="1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7" name="Google Shape;237;p84"/>
          <p:cNvSpPr txBox="1">
            <a:spLocks noGrp="1"/>
          </p:cNvSpPr>
          <p:nvPr>
            <p:ph type="body" idx="2"/>
          </p:nvPr>
        </p:nvSpPr>
        <p:spPr>
          <a:xfrm>
            <a:off x="7725308" y="75148"/>
            <a:ext cx="612068" cy="32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236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49"/>
              <a:buFont typeface="Arial"/>
              <a:buChar char="•"/>
              <a:defRPr sz="1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72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4"/>
              <a:buFont typeface="Arial"/>
              <a:buChar char="•"/>
              <a:defRPr sz="16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8" name="Google Shape;238;p84"/>
          <p:cNvSpPr txBox="1">
            <a:spLocks noGrp="1"/>
          </p:cNvSpPr>
          <p:nvPr>
            <p:ph type="body" idx="3"/>
          </p:nvPr>
        </p:nvSpPr>
        <p:spPr>
          <a:xfrm>
            <a:off x="2495727" y="75147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9" name="Google Shape;239;p84"/>
          <p:cNvSpPr txBox="1">
            <a:spLocks noGrp="1"/>
          </p:cNvSpPr>
          <p:nvPr>
            <p:ph type="body" idx="4"/>
          </p:nvPr>
        </p:nvSpPr>
        <p:spPr>
          <a:xfrm>
            <a:off x="8843545" y="132179"/>
            <a:ext cx="762835" cy="20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236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49"/>
              <a:buFont typeface="Arial"/>
              <a:buChar char="•"/>
              <a:defRPr sz="1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72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4"/>
              <a:buFont typeface="Arial"/>
              <a:buChar char="•"/>
              <a:defRPr sz="16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143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2"/>
              <a:buFont typeface="Arial"/>
              <a:buChar char="•"/>
              <a:defRPr sz="14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0" name="Google Shape;240;p84"/>
          <p:cNvSpPr txBox="1">
            <a:spLocks noGrp="1"/>
          </p:cNvSpPr>
          <p:nvPr>
            <p:ph type="body" idx="5"/>
          </p:nvPr>
        </p:nvSpPr>
        <p:spPr>
          <a:xfrm>
            <a:off x="2495727" y="241834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None/>
              <a:defRPr sz="1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  <p15:guide id="2" pos="6110">
          <p15:clr>
            <a:srgbClr val="FBAE40"/>
          </p15:clr>
        </p15:guide>
        <p15:guide id="3" pos="11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8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3"/>
              <a:buFont typeface="Calibri"/>
              <a:buNone/>
              <a:defRPr sz="357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3" name="Google Shape;243;p8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244" name="Google Shape;244;p8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245" name="Google Shape;245;p8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7"/>
          <p:cNvSpPr txBox="1"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Malgun Gothic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87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/>
            </a:lvl1pPr>
            <a:lvl2pPr lvl="1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/>
            </a:lvl2pPr>
            <a:lvl3pPr lvl="2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/>
            </a:lvl3pPr>
            <a:lvl4pPr lvl="3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255" name="Google Shape;255;p8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8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8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8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8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1" name="Google Shape;261;p8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8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8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89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Malgun Gothic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89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7" name="Google Shape;267;p8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8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8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9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90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3" name="Google Shape;273;p90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4" name="Google Shape;274;p9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9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9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91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91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280" name="Google Shape;280;p91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1" name="Google Shape;281;p91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282" name="Google Shape;282;p91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3" name="Google Shape;283;p9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9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9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92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9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9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9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사용자 지정 레이아웃">
  <p:cSld name="3_사용자 지정 레이아웃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8"/>
          <p:cNvSpPr/>
          <p:nvPr/>
        </p:nvSpPr>
        <p:spPr>
          <a:xfrm>
            <a:off x="0" y="1"/>
            <a:ext cx="9906000" cy="43947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20475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" name="Google Shape;14;p58"/>
          <p:cNvSpPr txBox="1">
            <a:spLocks noGrp="1"/>
          </p:cNvSpPr>
          <p:nvPr>
            <p:ph type="title"/>
          </p:nvPr>
        </p:nvSpPr>
        <p:spPr>
          <a:xfrm>
            <a:off x="128465" y="34755"/>
            <a:ext cx="9433048" cy="365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58"/>
          <p:cNvSpPr txBox="1"/>
          <p:nvPr/>
        </p:nvSpPr>
        <p:spPr>
          <a:xfrm>
            <a:off x="4743451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 b="0" u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 b="0" u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9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9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9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94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Malgun Gothic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94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298" name="Google Shape;298;p94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299" name="Google Shape;299;p9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9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9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95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Malgun Gothic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95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05" name="Google Shape;305;p95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306" name="Google Shape;306;p9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9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9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96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96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2" name="Google Shape;312;p9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9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9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97"/>
          <p:cNvSpPr txBox="1">
            <a:spLocks noGrp="1"/>
          </p:cNvSpPr>
          <p:nvPr>
            <p:ph type="title"/>
          </p:nvPr>
        </p:nvSpPr>
        <p:spPr>
          <a:xfrm rot="5400000">
            <a:off x="5251052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97"/>
          <p:cNvSpPr txBox="1">
            <a:spLocks noGrp="1"/>
          </p:cNvSpPr>
          <p:nvPr>
            <p:ph type="body" idx="1"/>
          </p:nvPr>
        </p:nvSpPr>
        <p:spPr>
          <a:xfrm rot="5400000">
            <a:off x="917177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8" name="Google Shape;318;p9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9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0" name="Google Shape;320;p9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9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19" name="Google Shape;19;p5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20" name="Google Shape;20;p5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스토리보드">
  <p:cSld name="스토리보드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0"/>
          <p:cNvSpPr txBox="1"/>
          <p:nvPr/>
        </p:nvSpPr>
        <p:spPr>
          <a:xfrm>
            <a:off x="4743451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graphicFrame>
        <p:nvGraphicFramePr>
          <p:cNvPr id="23" name="Google Shape;23;p60"/>
          <p:cNvGraphicFramePr/>
          <p:nvPr/>
        </p:nvGraphicFramePr>
        <p:xfrm>
          <a:off x="92076" y="62851"/>
          <a:ext cx="9528200" cy="357360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67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화면명</a:t>
                      </a: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작성자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작성날짜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프로세스Email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화면경로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Google Shape;24;p60"/>
          <p:cNvSpPr txBox="1">
            <a:spLocks noGrp="1"/>
          </p:cNvSpPr>
          <p:nvPr>
            <p:ph type="title"/>
          </p:nvPr>
        </p:nvSpPr>
        <p:spPr>
          <a:xfrm>
            <a:off x="781774" y="75147"/>
            <a:ext cx="1011875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0000" bIns="45700" anchor="t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60"/>
          <p:cNvSpPr txBox="1">
            <a:spLocks noGrp="1"/>
          </p:cNvSpPr>
          <p:nvPr>
            <p:ph type="body" idx="1"/>
          </p:nvPr>
        </p:nvSpPr>
        <p:spPr>
          <a:xfrm>
            <a:off x="781774" y="236540"/>
            <a:ext cx="1011875" cy="1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6" name="Google Shape;26;p60"/>
          <p:cNvSpPr txBox="1">
            <a:spLocks noGrp="1"/>
          </p:cNvSpPr>
          <p:nvPr>
            <p:ph type="body" idx="2"/>
          </p:nvPr>
        </p:nvSpPr>
        <p:spPr>
          <a:xfrm>
            <a:off x="7725308" y="75148"/>
            <a:ext cx="612068" cy="32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7" name="Google Shape;27;p60"/>
          <p:cNvSpPr txBox="1">
            <a:spLocks noGrp="1"/>
          </p:cNvSpPr>
          <p:nvPr>
            <p:ph type="body" idx="3"/>
          </p:nvPr>
        </p:nvSpPr>
        <p:spPr>
          <a:xfrm>
            <a:off x="2495727" y="75147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8" name="Google Shape;28;p60"/>
          <p:cNvSpPr txBox="1">
            <a:spLocks noGrp="1"/>
          </p:cNvSpPr>
          <p:nvPr>
            <p:ph type="body" idx="4"/>
          </p:nvPr>
        </p:nvSpPr>
        <p:spPr>
          <a:xfrm>
            <a:off x="8843545" y="132179"/>
            <a:ext cx="762835" cy="20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9" name="Google Shape;29;p60"/>
          <p:cNvSpPr txBox="1">
            <a:spLocks noGrp="1"/>
          </p:cNvSpPr>
          <p:nvPr>
            <p:ph type="body" idx="5"/>
          </p:nvPr>
        </p:nvSpPr>
        <p:spPr>
          <a:xfrm>
            <a:off x="2495727" y="241834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30" name="Google Shape;30;p60"/>
          <p:cNvSpPr/>
          <p:nvPr/>
        </p:nvSpPr>
        <p:spPr>
          <a:xfrm>
            <a:off x="85727" y="507999"/>
            <a:ext cx="7207533" cy="5978526"/>
          </a:xfrm>
          <a:prstGeom prst="rect">
            <a:avLst/>
          </a:prstGeom>
          <a:noFill/>
          <a:ln w="952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250" tIns="45700" rIns="29250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50">
              <a:solidFill>
                <a:srgbClr val="3F3F3F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사용자 지정 레이아웃">
  <p:cSld name="1_사용자 지정 레이아웃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66" descr="lotte duty free 롯데인터넷면세점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961" y="6553298"/>
            <a:ext cx="705438" cy="22202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66"/>
          <p:cNvSpPr txBox="1"/>
          <p:nvPr/>
        </p:nvSpPr>
        <p:spPr>
          <a:xfrm>
            <a:off x="4747092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4110">
          <p15:clr>
            <a:srgbClr val="FBAE40"/>
          </p15:clr>
        </p15:guide>
        <p15:guide id="4" orient="horz" pos="426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사용자 지정 레이아웃">
  <p:cSld name="2_사용자 지정 레이아웃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7"/>
          <p:cNvSpPr txBox="1"/>
          <p:nvPr/>
        </p:nvSpPr>
        <p:spPr>
          <a:xfrm>
            <a:off x="307976" y="221407"/>
            <a:ext cx="65" cy="12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675"/>
              <a:buFont typeface="Noto Sans Symbols"/>
              <a:buNone/>
            </a:pPr>
            <a:endParaRPr sz="675" b="1">
              <a:solidFill>
                <a:schemeClr val="dk1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  <p:cxnSp>
        <p:nvCxnSpPr>
          <p:cNvPr id="60" name="Google Shape;60;p67"/>
          <p:cNvCxnSpPr/>
          <p:nvPr/>
        </p:nvCxnSpPr>
        <p:spPr>
          <a:xfrm>
            <a:off x="181098" y="309722"/>
            <a:ext cx="9504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61;p67"/>
          <p:cNvCxnSpPr/>
          <p:nvPr/>
        </p:nvCxnSpPr>
        <p:spPr>
          <a:xfrm>
            <a:off x="192210" y="6446475"/>
            <a:ext cx="9504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67"/>
          <p:cNvSpPr txBox="1"/>
          <p:nvPr/>
        </p:nvSpPr>
        <p:spPr>
          <a:xfrm>
            <a:off x="4747092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 PC_목차">
  <p:cSld name="1. PC_목차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8"/>
          <p:cNvSpPr txBox="1"/>
          <p:nvPr/>
        </p:nvSpPr>
        <p:spPr>
          <a:xfrm>
            <a:off x="307976" y="221407"/>
            <a:ext cx="65" cy="12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675"/>
              <a:buFont typeface="Noto Sans Symbols"/>
              <a:buNone/>
            </a:pPr>
            <a:endParaRPr sz="675" b="1">
              <a:solidFill>
                <a:schemeClr val="dk1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  <p:cxnSp>
        <p:nvCxnSpPr>
          <p:cNvPr id="200" name="Google Shape;200;p78"/>
          <p:cNvCxnSpPr/>
          <p:nvPr/>
        </p:nvCxnSpPr>
        <p:spPr>
          <a:xfrm>
            <a:off x="181098" y="309722"/>
            <a:ext cx="9504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p78"/>
          <p:cNvCxnSpPr/>
          <p:nvPr/>
        </p:nvCxnSpPr>
        <p:spPr>
          <a:xfrm>
            <a:off x="192210" y="6446475"/>
            <a:ext cx="9504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p78"/>
          <p:cNvSpPr txBox="1"/>
          <p:nvPr/>
        </p:nvSpPr>
        <p:spPr>
          <a:xfrm>
            <a:off x="4743451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  <p15:guide id="2" pos="6110">
          <p15:clr>
            <a:srgbClr val="FBAE40"/>
          </p15:clr>
        </p15:guide>
        <p15:guide id="3" pos="11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 PC_SB">
  <p:cSld name="2. PC_SB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9"/>
          <p:cNvSpPr txBox="1"/>
          <p:nvPr/>
        </p:nvSpPr>
        <p:spPr>
          <a:xfrm>
            <a:off x="4743451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graphicFrame>
        <p:nvGraphicFramePr>
          <p:cNvPr id="205" name="Google Shape;205;p79"/>
          <p:cNvGraphicFramePr/>
          <p:nvPr/>
        </p:nvGraphicFramePr>
        <p:xfrm>
          <a:off x="92076" y="628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67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화면명</a:t>
                      </a: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endParaRPr sz="7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작성자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작성날짜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프로세스Email</a:t>
                      </a: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Malgun Gothic"/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700" b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화면경로</a:t>
                      </a:r>
                      <a:endParaRPr/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" name="Google Shape;206;p79"/>
          <p:cNvSpPr txBox="1">
            <a:spLocks noGrp="1"/>
          </p:cNvSpPr>
          <p:nvPr>
            <p:ph type="title"/>
          </p:nvPr>
        </p:nvSpPr>
        <p:spPr>
          <a:xfrm>
            <a:off x="781774" y="75147"/>
            <a:ext cx="1011875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0000" bIns="45700" anchor="t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38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8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79"/>
          <p:cNvSpPr txBox="1">
            <a:spLocks noGrp="1"/>
          </p:cNvSpPr>
          <p:nvPr>
            <p:ph type="body" idx="1"/>
          </p:nvPr>
        </p:nvSpPr>
        <p:spPr>
          <a:xfrm>
            <a:off x="781774" y="236540"/>
            <a:ext cx="1011875" cy="1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08" name="Google Shape;208;p79"/>
          <p:cNvSpPr txBox="1">
            <a:spLocks noGrp="1"/>
          </p:cNvSpPr>
          <p:nvPr>
            <p:ph type="body" idx="2"/>
          </p:nvPr>
        </p:nvSpPr>
        <p:spPr>
          <a:xfrm>
            <a:off x="7725308" y="75148"/>
            <a:ext cx="612068" cy="32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09" name="Google Shape;209;p79"/>
          <p:cNvSpPr txBox="1">
            <a:spLocks noGrp="1"/>
          </p:cNvSpPr>
          <p:nvPr>
            <p:ph type="body" idx="3"/>
          </p:nvPr>
        </p:nvSpPr>
        <p:spPr>
          <a:xfrm>
            <a:off x="2495727" y="75147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10" name="Google Shape;210;p79"/>
          <p:cNvSpPr txBox="1">
            <a:spLocks noGrp="1"/>
          </p:cNvSpPr>
          <p:nvPr>
            <p:ph type="body" idx="4"/>
          </p:nvPr>
        </p:nvSpPr>
        <p:spPr>
          <a:xfrm>
            <a:off x="8843545" y="132179"/>
            <a:ext cx="762835" cy="20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11" name="Google Shape;211;p79"/>
          <p:cNvSpPr txBox="1">
            <a:spLocks noGrp="1"/>
          </p:cNvSpPr>
          <p:nvPr>
            <p:ph type="body" idx="5"/>
          </p:nvPr>
        </p:nvSpPr>
        <p:spPr>
          <a:xfrm>
            <a:off x="2495727" y="241834"/>
            <a:ext cx="4622014" cy="16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1625"/>
              <a:buFont typeface="Noto Sans Symbols"/>
              <a:buNone/>
              <a:defRPr sz="1625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Open Sans"/>
              <a:buNone/>
              <a:defRPr sz="1463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12" name="Google Shape;212;p79"/>
          <p:cNvSpPr/>
          <p:nvPr/>
        </p:nvSpPr>
        <p:spPr>
          <a:xfrm>
            <a:off x="85727" y="507999"/>
            <a:ext cx="7207533" cy="5978526"/>
          </a:xfrm>
          <a:prstGeom prst="rect">
            <a:avLst/>
          </a:prstGeom>
          <a:noFill/>
          <a:ln w="952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250" tIns="45700" rIns="29250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50">
              <a:solidFill>
                <a:srgbClr val="3F3F3F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PC_blank">
  <p:cSld name="3. PC_blank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0"/>
          <p:cNvSpPr txBox="1"/>
          <p:nvPr/>
        </p:nvSpPr>
        <p:spPr>
          <a:xfrm>
            <a:off x="4743451" y="6539443"/>
            <a:ext cx="425574" cy="2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813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813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419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7"/>
          <p:cNvSpPr txBox="1"/>
          <p:nvPr/>
        </p:nvSpPr>
        <p:spPr>
          <a:xfrm>
            <a:off x="307976" y="221407"/>
            <a:ext cx="65" cy="129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675"/>
              <a:buFont typeface="Noto Sans Symbols"/>
              <a:buNone/>
            </a:pPr>
            <a:endParaRPr sz="675" b="1">
              <a:solidFill>
                <a:schemeClr val="dk1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419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86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Malgun Gothic"/>
              <a:buNone/>
              <a:defRPr sz="35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8" name="Google Shape;248;p8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49" name="Google Shape;249;p8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250" name="Google Shape;250;p8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66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endParaRPr/>
          </a:p>
        </p:txBody>
      </p:sp>
      <p:sp>
        <p:nvSpPr>
          <p:cNvPr id="251" name="Google Shape;251;p8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>
                <a:solidFill>
                  <a:srgbClr val="888888"/>
                </a:solidFill>
                <a:latin typeface="Gulim"/>
                <a:ea typeface="Gulim"/>
                <a:cs typeface="Gulim"/>
                <a:sym typeface="Guli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"/>
          <p:cNvSpPr/>
          <p:nvPr/>
        </p:nvSpPr>
        <p:spPr>
          <a:xfrm>
            <a:off x="2378714" y="2040254"/>
            <a:ext cx="718340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CodingEasy</a:t>
            </a:r>
            <a:r>
              <a:rPr lang="en-US" sz="1800" b="1" dirty="0"/>
              <a:t>  </a:t>
            </a:r>
            <a:r>
              <a:rPr lang="ko-KR" altLang="en-US" sz="1800" b="1" dirty="0" err="1"/>
              <a:t>플렛폼</a:t>
            </a:r>
            <a:r>
              <a:rPr lang="ko-KR" altLang="en-US" sz="1800" b="1" dirty="0"/>
              <a:t> 개발 구축 기획</a:t>
            </a:r>
            <a:endParaRPr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2" name="Google Shape;332;p2"/>
          <p:cNvGraphicFramePr/>
          <p:nvPr>
            <p:extLst>
              <p:ext uri="{D42A27DB-BD31-4B8C-83A1-F6EECF244321}">
                <p14:modId xmlns:p14="http://schemas.microsoft.com/office/powerpoint/2010/main" val="2510694152"/>
              </p:ext>
            </p:extLst>
          </p:nvPr>
        </p:nvGraphicFramePr>
        <p:xfrm>
          <a:off x="200472" y="512676"/>
          <a:ext cx="9478050" cy="6439125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8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6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Noto Sans Symbols"/>
                        <a:buNone/>
                      </a:pPr>
                      <a:r>
                        <a:rPr lang="ko-KR" sz="900" b="1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버전</a:t>
                      </a: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Noto Sans Symbols"/>
                        <a:buNone/>
                      </a:pPr>
                      <a:r>
                        <a:rPr lang="ko-KR" sz="900" b="1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변경일자</a:t>
                      </a: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Noto Sans Symbols"/>
                        <a:buNone/>
                      </a:pPr>
                      <a:r>
                        <a:rPr lang="ko-KR" sz="900" b="1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페이지</a:t>
                      </a:r>
                      <a:endParaRPr sz="900" b="1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Noto Sans Symbols"/>
                        <a:buNone/>
                      </a:pPr>
                      <a:r>
                        <a:rPr lang="ko-KR" sz="900" b="1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변경 내용</a:t>
                      </a:r>
                      <a:endParaRPr sz="900" b="1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Noto Sans Symbols"/>
                        <a:buNone/>
                      </a:pPr>
                      <a:r>
                        <a:rPr lang="ko-KR" sz="900" b="1" i="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비고</a:t>
                      </a:r>
                      <a:endParaRPr sz="900" b="1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/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29250" marR="29250" marT="29250" marB="29250" anchor="ctr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333" name="Google Shape;333;p2"/>
          <p:cNvSpPr txBox="1">
            <a:spLocks noGrp="1"/>
          </p:cNvSpPr>
          <p:nvPr>
            <p:ph type="title"/>
          </p:nvPr>
        </p:nvSpPr>
        <p:spPr>
          <a:xfrm>
            <a:off x="128465" y="34755"/>
            <a:ext cx="9433048" cy="365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개정 이력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"/>
          <p:cNvSpPr txBox="1">
            <a:spLocks noGrp="1"/>
          </p:cNvSpPr>
          <p:nvPr>
            <p:ph type="title"/>
          </p:nvPr>
        </p:nvSpPr>
        <p:spPr>
          <a:xfrm>
            <a:off x="681038" y="2564904"/>
            <a:ext cx="8543925" cy="13255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3580" dirty="0" err="1"/>
              <a:t>IA구조도</a:t>
            </a:r>
            <a:endParaRPr sz="358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128465" y="34755"/>
            <a:ext cx="9433048" cy="365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IA 구조도</a:t>
            </a:r>
            <a:endParaRPr/>
          </a:p>
        </p:txBody>
      </p:sp>
      <p:graphicFrame>
        <p:nvGraphicFramePr>
          <p:cNvPr id="351" name="Google Shape;351;p5"/>
          <p:cNvGraphicFramePr/>
          <p:nvPr>
            <p:extLst>
              <p:ext uri="{D42A27DB-BD31-4B8C-83A1-F6EECF244321}">
                <p14:modId xmlns:p14="http://schemas.microsoft.com/office/powerpoint/2010/main" val="494178888"/>
              </p:ext>
            </p:extLst>
          </p:nvPr>
        </p:nvGraphicFramePr>
        <p:xfrm>
          <a:off x="236475" y="554789"/>
          <a:ext cx="9325050" cy="2829305"/>
        </p:xfrm>
        <a:graphic>
          <a:graphicData uri="http://schemas.openxmlformats.org/drawingml/2006/table">
            <a:tbl>
              <a:tblPr>
                <a:noFill/>
                <a:tableStyleId>{9115A422-FB7F-4A28-A5B1-D24EB427CB53}</a:tableStyleId>
              </a:tblPr>
              <a:tblGrid>
                <a:gridCol w="11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44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Depth1</a:t>
                      </a:r>
                      <a:endParaRPr/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Depth2</a:t>
                      </a:r>
                      <a:endParaRPr/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Depth3</a:t>
                      </a:r>
                      <a:endParaRPr sz="800" b="1" i="0" u="none" strike="noStrike" cap="none">
                        <a:solidFill>
                          <a:schemeClr val="lt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800"/>
                        <a:buFont typeface="Malgun Gothic"/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Depth4</a:t>
                      </a:r>
                      <a:endParaRPr sz="800" b="1" i="0" u="none" strike="noStrike" cap="none">
                        <a:solidFill>
                          <a:schemeClr val="lt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Depth5</a:t>
                      </a:r>
                      <a:endParaRPr sz="800" b="1" i="0" u="none" strike="noStrike" cap="none">
                        <a:solidFill>
                          <a:schemeClr val="lt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1" i="0" u="none" strike="noStrike" cap="none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비고</a:t>
                      </a:r>
                      <a:endParaRPr sz="800" b="1" i="0" u="none" strike="noStrike" cap="none">
                        <a:solidFill>
                          <a:schemeClr val="lt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F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로그인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계정찾기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대시보드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프로젝트 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프로젝트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Malgun Gothic"/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1:1 문의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 dirty="0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상품등록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제형/컨셉원료 등록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Q&amp;A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특가 상품 처리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커뮤니티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Malgun Gothic"/>
                        <a:buNone/>
                      </a:pPr>
                      <a:r>
                        <a:rPr lang="ko-KR" sz="800" b="0" i="0" u="none" strike="noStrike" cap="none" dirty="0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커뮤니티 상세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b="0" i="0" u="none" strike="noStrike" cap="none" dirty="0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댓글 등록</a:t>
                      </a:r>
                      <a:r>
                        <a:rPr lang="en-US" altLang="ko-KR" sz="800" b="0" i="0" u="none" strike="noStrike" cap="none" dirty="0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/</a:t>
                      </a:r>
                      <a:r>
                        <a:rPr lang="ko-KR" altLang="en-US" sz="800" b="0" i="0" u="none" strike="noStrike" cap="none" dirty="0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관리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등록 및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FAQ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Malgun Gothic"/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FAQ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FAQ 등록 및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이슈관리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Malgun Gothic"/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이슈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이슈 등록 및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배너 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배너 상세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 - 매인배너 / 이벤트 배너 (메인) / 특가상품 배너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회원관리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사용자 관리 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직원 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800" b="0" i="0" u="none" strike="noStrike" cap="none">
                          <a:solidFill>
                            <a:srgbClr val="00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랩사 관리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72000" marT="36000" marB="36000" anchor="ctr">
                    <a:lnL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"/>
          <p:cNvSpPr txBox="1">
            <a:spLocks noGrp="1"/>
          </p:cNvSpPr>
          <p:nvPr>
            <p:ph type="title"/>
          </p:nvPr>
        </p:nvSpPr>
        <p:spPr>
          <a:xfrm>
            <a:off x="681038" y="2564904"/>
            <a:ext cx="8543925" cy="13255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0" dirty="0"/>
              <a:t>main</a:t>
            </a:r>
            <a:endParaRPr sz="3580" b="1" dirty="0"/>
          </a:p>
        </p:txBody>
      </p:sp>
    </p:spTree>
    <p:extLst>
      <p:ext uri="{BB962C8B-B14F-4D97-AF65-F5344CB8AC3E}">
        <p14:creationId xmlns:p14="http://schemas.microsoft.com/office/powerpoint/2010/main" val="327152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97BD4D-46B0-A907-CBB3-2FBBF04A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398850-0C73-46B8-8BC6-FC41EE45D2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FF9EEA-8A64-1FB0-0069-213F925B99B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793D851D-109E-0682-95C2-FB5B864A57B1}"/>
              </a:ext>
            </a:extLst>
          </p:cNvPr>
          <p:cNvSpPr>
            <a:spLocks noGrp="1"/>
          </p:cNvSpPr>
          <p:nvPr>
            <p:ph type="body" idx="5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25" name="Google Shape;366;p7">
            <a:extLst>
              <a:ext uri="{FF2B5EF4-FFF2-40B4-BE49-F238E27FC236}">
                <a16:creationId xmlns:a16="http://schemas.microsoft.com/office/drawing/2014/main" id="{A78B2084-81BF-94B2-9153-F8681BE4F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9038185"/>
              </p:ext>
            </p:extLst>
          </p:nvPr>
        </p:nvGraphicFramePr>
        <p:xfrm>
          <a:off x="7356764" y="515850"/>
          <a:ext cx="2445830" cy="2951582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26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 err="1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Description</a:t>
                      </a:r>
                      <a:endParaRPr sz="800" dirty="0"/>
                    </a:p>
                  </a:txBody>
                  <a:tcPr marL="72000" marR="19500" marT="18000" marB="18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F3F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u="none" strike="noStrike" cap="none" dirty="0"/>
                        <a:t> </a:t>
                      </a:r>
                      <a:r>
                        <a:rPr lang="ko-KR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strike="noStrike" cap="none" dirty="0"/>
                        <a:t>1</a:t>
                      </a:r>
                      <a:r>
                        <a:rPr lang="ko-KR" altLang="en-US" sz="800" u="none" strike="noStrike" cap="none" dirty="0"/>
                        <a:t>은</a:t>
                      </a:r>
                      <a:r>
                        <a:rPr lang="en-US" sz="800" u="none" strike="noStrike" cap="none" dirty="0"/>
                        <a:t> </a:t>
                      </a:r>
                      <a:r>
                        <a:rPr lang="ko-KR" altLang="en-US" sz="800" u="none" strike="noStrike" cap="none" dirty="0"/>
                        <a:t>헤더의 </a:t>
                      </a:r>
                      <a:r>
                        <a:rPr lang="en-US" altLang="ko-KR" sz="800" u="none" strike="noStrike" cap="none" dirty="0"/>
                        <a:t>Education</a:t>
                      </a:r>
                      <a:r>
                        <a:rPr lang="ko-KR" altLang="en-US" sz="800" u="none" strike="noStrike" cap="none" dirty="0"/>
                        <a:t>으로 이동한다</a:t>
                      </a:r>
                      <a:r>
                        <a:rPr lang="en-US" altLang="ko-KR" sz="800" u="none" strike="noStrike" cap="none" dirty="0"/>
                        <a:t>.</a:t>
                      </a: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ko-KR" altLang="en-US"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r>
                        <a:rPr lang="en-US" sz="800" u="none" strike="noStrike" cap="none" dirty="0"/>
                        <a:t>2</a:t>
                      </a:r>
                      <a:r>
                        <a:rPr lang="ko-KR" altLang="en-US" sz="800" u="none" strike="noStrike" cap="none" dirty="0"/>
                        <a:t>는 헤더의 </a:t>
                      </a:r>
                      <a:r>
                        <a:rPr lang="en-US" altLang="ko-KR" sz="800" u="none" strike="noStrike" cap="none" dirty="0"/>
                        <a:t>Career</a:t>
                      </a:r>
                      <a:r>
                        <a:rPr lang="ko-KR" altLang="en-US" sz="800" u="none" strike="noStrike" cap="none" dirty="0"/>
                        <a:t>로 이동한다</a:t>
                      </a:r>
                      <a:r>
                        <a:rPr lang="en-US" altLang="ko-KR" sz="800" u="none" strike="noStrike" cap="none" dirty="0"/>
                        <a:t>.</a:t>
                      </a: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7571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641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2536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3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451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5725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4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256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6867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5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966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648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ISSUE 및 확인요청사항</a:t>
                      </a:r>
                      <a:endParaRPr sz="800" dirty="0"/>
                    </a:p>
                  </a:txBody>
                  <a:tcPr marL="72000" marR="19500" marT="36000" marB="36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3E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lvl="0" indent="-12700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-US" sz="800" b="0" i="0" u="none" strike="noStrike" cap="none" dirty="0">
                          <a:solidFill>
                            <a:srgbClr val="FF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Home </a:t>
                      </a:r>
                      <a:r>
                        <a:rPr lang="ko-KR" altLang="en-US" sz="800" b="0" i="0" u="none" strike="noStrike" cap="none" dirty="0">
                          <a:solidFill>
                            <a:srgbClr val="FF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</a:t>
                      </a:r>
                      <a:endParaRPr sz="800" b="0" i="0" u="none" strike="noStrike" cap="none" dirty="0">
                        <a:solidFill>
                          <a:srgbClr val="FF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19500" marT="43200" marB="432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텍스트 개체 틀 26">
            <a:extLst>
              <a:ext uri="{FF2B5EF4-FFF2-40B4-BE49-F238E27FC236}">
                <a16:creationId xmlns:a16="http://schemas.microsoft.com/office/drawing/2014/main" id="{2AA7507F-C3E8-4E66-F945-559EF86AE2BF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8689166" y="109805"/>
            <a:ext cx="959049" cy="271047"/>
          </a:xfrm>
        </p:spPr>
        <p:txBody>
          <a:bodyPr anchor="ctr"/>
          <a:lstStyle/>
          <a:p>
            <a:pPr algn="l"/>
            <a:endParaRPr lang="ko-KR" altLang="en-US" dirty="0"/>
          </a:p>
        </p:txBody>
      </p:sp>
      <p:sp>
        <p:nvSpPr>
          <p:cNvPr id="20" name="Google Shape;367;p7">
            <a:extLst>
              <a:ext uri="{FF2B5EF4-FFF2-40B4-BE49-F238E27FC236}">
                <a16:creationId xmlns:a16="http://schemas.microsoft.com/office/drawing/2014/main" id="{F9E43BDF-1E73-D857-E6F8-414D729F5320}"/>
              </a:ext>
            </a:extLst>
          </p:cNvPr>
          <p:cNvSpPr txBox="1">
            <a:spLocks/>
          </p:cNvSpPr>
          <p:nvPr/>
        </p:nvSpPr>
        <p:spPr>
          <a:xfrm>
            <a:off x="7657094" y="58982"/>
            <a:ext cx="762835" cy="38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ko-KR" altLang="en-US" dirty="0"/>
              <a:t>권용빈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07577" y="528918"/>
            <a:ext cx="7180729" cy="510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CodingEasy</a:t>
            </a:r>
            <a:r>
              <a:rPr lang="ko-KR" altLang="en-US" dirty="0">
                <a:solidFill>
                  <a:schemeClr val="tx1"/>
                </a:solidFill>
              </a:rPr>
              <a:t>에서 교육자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개발자를 채용합니다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H="1"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07577" y="1039906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75289" y="107875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Login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97575" y="1087721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English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107577" y="1425387"/>
            <a:ext cx="7180729" cy="137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쉽게 할 수 있는 코딩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CodingEasy</a:t>
            </a:r>
            <a:r>
              <a:rPr lang="ko-KR" altLang="en-US" dirty="0">
                <a:solidFill>
                  <a:schemeClr val="tx1"/>
                </a:solidFill>
              </a:rPr>
              <a:t>는 누구에게나 기회를 제공합니다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98495" y="2895602"/>
            <a:ext cx="4887938" cy="1210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err="1">
                <a:solidFill>
                  <a:schemeClr val="tx1"/>
                </a:solidFill>
              </a:rPr>
              <a:t>Nocode</a:t>
            </a:r>
            <a:r>
              <a:rPr lang="en-US" altLang="ko-KR" dirty="0">
                <a:solidFill>
                  <a:schemeClr val="tx1"/>
                </a:solidFill>
              </a:rPr>
              <a:t> Education</a:t>
            </a:r>
          </a:p>
          <a:p>
            <a:r>
              <a:rPr lang="ko-KR" altLang="en-US" sz="1000" dirty="0">
                <a:solidFill>
                  <a:schemeClr val="tx1"/>
                </a:solidFill>
              </a:rPr>
              <a:t>코딩에 대한 사전이해가 없는 일반인들도 쉽고 재미있게 코딩을 할 수 있습니다</a:t>
            </a:r>
            <a:r>
              <a:rPr lang="en-US" altLang="ko-KR" sz="1000" dirty="0">
                <a:solidFill>
                  <a:schemeClr val="tx1"/>
                </a:solidFill>
              </a:rPr>
              <a:t>.</a:t>
            </a:r>
            <a:br>
              <a:rPr lang="en-US" altLang="ko-KR" sz="1000" dirty="0">
                <a:solidFill>
                  <a:schemeClr val="tx1"/>
                </a:solidFill>
              </a:rPr>
            </a:br>
            <a:r>
              <a:rPr lang="ko-KR" altLang="en-US" sz="1000" dirty="0">
                <a:solidFill>
                  <a:schemeClr val="tx1"/>
                </a:solidFill>
              </a:rPr>
              <a:t>코딩이 </a:t>
            </a:r>
            <a:r>
              <a:rPr lang="ko-KR" altLang="en-US" sz="1000" dirty="0" err="1">
                <a:solidFill>
                  <a:schemeClr val="tx1"/>
                </a:solidFill>
              </a:rPr>
              <a:t>필요없는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err="1">
                <a:solidFill>
                  <a:schemeClr val="tx1"/>
                </a:solidFill>
              </a:rPr>
              <a:t>Drag&amp;Drop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ko-KR" altLang="en-US" sz="1000" dirty="0">
                <a:solidFill>
                  <a:schemeClr val="tx1"/>
                </a:solidFill>
              </a:rPr>
              <a:t>조작을 통해 복잡한 모델도 손쉽게 구현할 수 있습니다</a:t>
            </a:r>
            <a:r>
              <a:rPr lang="en-US" altLang="ko-KR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-1900517" y="1721225"/>
            <a:ext cx="1183342" cy="4123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975412" y="3792076"/>
            <a:ext cx="1183342" cy="25101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바로가기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07577" y="4231343"/>
            <a:ext cx="7180729" cy="125505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코딩이지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코딩 없이 배우는 프로그래밍 입문 과정 출시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코딩이지는 온라인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>
                <a:solidFill>
                  <a:schemeClr val="tx1"/>
                </a:solidFill>
              </a:rPr>
              <a:t>오프라인 교육을 통해 </a:t>
            </a:r>
            <a:r>
              <a:rPr lang="ko-KR" altLang="en-US" dirty="0" err="1">
                <a:solidFill>
                  <a:schemeClr val="tx1"/>
                </a:solidFill>
              </a:rPr>
              <a:t>비전공</a:t>
            </a:r>
            <a:r>
              <a:rPr lang="ko-KR" altLang="en-US" dirty="0">
                <a:solidFill>
                  <a:schemeClr val="tx1"/>
                </a:solidFill>
              </a:rPr>
              <a:t> 일반인 대상 교육상품을 출시하였다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7576" y="5611905"/>
            <a:ext cx="7180729" cy="137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코딩이지와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함께할 유능한 인재를 모십니다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106269" y="6642846"/>
            <a:ext cx="1183342" cy="25101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바로가기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갈매기형 수장 17"/>
          <p:cNvSpPr/>
          <p:nvPr/>
        </p:nvSpPr>
        <p:spPr>
          <a:xfrm>
            <a:off x="7171767" y="4670613"/>
            <a:ext cx="45719" cy="38548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9" name="갈매기형 수장 28"/>
          <p:cNvSpPr/>
          <p:nvPr/>
        </p:nvSpPr>
        <p:spPr>
          <a:xfrm rot="10800000">
            <a:off x="197226" y="4670613"/>
            <a:ext cx="45719" cy="38548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93061" y="7185214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105961" y="7185213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4316506" y="7185212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833716" y="7169523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39252" y="7669305"/>
            <a:ext cx="7180729" cy="137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footer</a:t>
            </a: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30816AC6-DF2C-3B86-AEC9-F1E9355D7185}"/>
              </a:ext>
            </a:extLst>
          </p:cNvPr>
          <p:cNvSpPr/>
          <p:nvPr/>
        </p:nvSpPr>
        <p:spPr bwMode="auto">
          <a:xfrm>
            <a:off x="6106413" y="3500719"/>
            <a:ext cx="180020" cy="180020"/>
          </a:xfrm>
          <a:prstGeom prst="ellipse">
            <a:avLst/>
          </a:pr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1" lang="en-US" altLang="ko-KR" sz="900" b="1" kern="1200" dirty="0">
                <a:solidFill>
                  <a:prstClr val="white"/>
                </a:solidFill>
              </a:rPr>
              <a:t>1</a:t>
            </a:r>
            <a:endParaRPr kumimoji="1" lang="ko-KR" altLang="en-US" sz="900" b="1" kern="1200" dirty="0">
              <a:solidFill>
                <a:prstClr val="white"/>
              </a:solidFill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30816AC6-DF2C-3B86-AEC9-F1E9355D7185}"/>
              </a:ext>
            </a:extLst>
          </p:cNvPr>
          <p:cNvSpPr/>
          <p:nvPr/>
        </p:nvSpPr>
        <p:spPr bwMode="auto">
          <a:xfrm>
            <a:off x="4199601" y="6552836"/>
            <a:ext cx="180020" cy="180020"/>
          </a:xfrm>
          <a:prstGeom prst="ellipse">
            <a:avLst/>
          </a:pr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1" lang="en-US" altLang="ko-KR" sz="900" b="1" kern="1200" dirty="0">
                <a:solidFill>
                  <a:prstClr val="white"/>
                </a:solidFill>
              </a:rPr>
              <a:t>2</a:t>
            </a:r>
            <a:endParaRPr kumimoji="1" lang="ko-KR" altLang="en-US" sz="900" b="1" kern="1200" dirty="0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22673" y="1087531"/>
            <a:ext cx="4382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Home Education Team Career Community Contact   </a:t>
            </a:r>
          </a:p>
        </p:txBody>
      </p:sp>
    </p:spTree>
    <p:extLst>
      <p:ext uri="{BB962C8B-B14F-4D97-AF65-F5344CB8AC3E}">
        <p14:creationId xmlns:p14="http://schemas.microsoft.com/office/powerpoint/2010/main" val="6702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97BD4D-46B0-A907-CBB3-2FBBF04A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398850-0C73-46B8-8BC6-FC41EE45D2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FF9EEA-8A64-1FB0-0069-213F925B99B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793D851D-109E-0682-95C2-FB5B864A57B1}"/>
              </a:ext>
            </a:extLst>
          </p:cNvPr>
          <p:cNvSpPr>
            <a:spLocks noGrp="1"/>
          </p:cNvSpPr>
          <p:nvPr>
            <p:ph type="body" idx="5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25" name="Google Shape;366;p7">
            <a:extLst>
              <a:ext uri="{FF2B5EF4-FFF2-40B4-BE49-F238E27FC236}">
                <a16:creationId xmlns:a16="http://schemas.microsoft.com/office/drawing/2014/main" id="{A78B2084-81BF-94B2-9153-F8681BE4F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039386"/>
              </p:ext>
            </p:extLst>
          </p:nvPr>
        </p:nvGraphicFramePr>
        <p:xfrm>
          <a:off x="7356764" y="515850"/>
          <a:ext cx="2445830" cy="2951772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26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 err="1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Description</a:t>
                      </a:r>
                      <a:endParaRPr sz="800" dirty="0"/>
                    </a:p>
                  </a:txBody>
                  <a:tcPr marL="72000" marR="19500" marT="18000" marB="18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F3F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u="none" strike="noStrike" cap="none" dirty="0"/>
                        <a:t>면 </a:t>
                      </a:r>
                      <a:r>
                        <a:rPr lang="ko-KR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ko-KR" altLang="en-US"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7571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641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2536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3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451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5725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4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256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6867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5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966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648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ISSUE 및 확인요청사항</a:t>
                      </a:r>
                      <a:endParaRPr sz="800" dirty="0"/>
                    </a:p>
                  </a:txBody>
                  <a:tcPr marL="72000" marR="19500" marT="36000" marB="36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3E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lvl="0" indent="-12700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-US" sz="800" b="0" i="0" u="none" strike="noStrike" cap="none" dirty="0">
                          <a:solidFill>
                            <a:srgbClr val="FF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Team</a:t>
                      </a:r>
                      <a:r>
                        <a:rPr lang="ko-KR" altLang="en-US" sz="800" b="0" i="0" u="none" strike="noStrike" cap="none" dirty="0">
                          <a:solidFill>
                            <a:srgbClr val="FF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화면</a:t>
                      </a:r>
                      <a:endParaRPr sz="800" b="0" i="0" u="none" strike="noStrike" cap="none" dirty="0">
                        <a:solidFill>
                          <a:srgbClr val="FF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19500" marT="43200" marB="432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텍스트 개체 틀 26">
            <a:extLst>
              <a:ext uri="{FF2B5EF4-FFF2-40B4-BE49-F238E27FC236}">
                <a16:creationId xmlns:a16="http://schemas.microsoft.com/office/drawing/2014/main" id="{2AA7507F-C3E8-4E66-F945-559EF86AE2BF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8689166" y="109805"/>
            <a:ext cx="959049" cy="271047"/>
          </a:xfrm>
        </p:spPr>
        <p:txBody>
          <a:bodyPr anchor="ctr"/>
          <a:lstStyle/>
          <a:p>
            <a:pPr algn="l"/>
            <a:endParaRPr lang="ko-KR" altLang="en-US" dirty="0"/>
          </a:p>
        </p:txBody>
      </p:sp>
      <p:sp>
        <p:nvSpPr>
          <p:cNvPr id="20" name="Google Shape;367;p7">
            <a:extLst>
              <a:ext uri="{FF2B5EF4-FFF2-40B4-BE49-F238E27FC236}">
                <a16:creationId xmlns:a16="http://schemas.microsoft.com/office/drawing/2014/main" id="{F9E43BDF-1E73-D857-E6F8-414D729F5320}"/>
              </a:ext>
            </a:extLst>
          </p:cNvPr>
          <p:cNvSpPr txBox="1">
            <a:spLocks/>
          </p:cNvSpPr>
          <p:nvPr/>
        </p:nvSpPr>
        <p:spPr>
          <a:xfrm>
            <a:off x="7657094" y="58982"/>
            <a:ext cx="762835" cy="38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ko-KR" altLang="en-US" dirty="0"/>
              <a:t>권용빈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07577" y="528918"/>
            <a:ext cx="7180729" cy="510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CodingEasy</a:t>
            </a:r>
            <a:r>
              <a:rPr lang="ko-KR" altLang="en-US" dirty="0">
                <a:solidFill>
                  <a:schemeClr val="tx1"/>
                </a:solidFill>
              </a:rPr>
              <a:t>에서 교육자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개발자를 채용합니다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07577" y="1039906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5289" y="107875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Login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97575" y="1087721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English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07577" y="1425387"/>
            <a:ext cx="7180729" cy="137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쉽게 할 수 있는 코딩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CodingEasy</a:t>
            </a:r>
            <a:r>
              <a:rPr lang="ko-KR" altLang="en-US" dirty="0">
                <a:solidFill>
                  <a:schemeClr val="tx1"/>
                </a:solidFill>
              </a:rPr>
              <a:t>는 누구에게나 기회를 제공합니다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60294" y="3181352"/>
            <a:ext cx="2030506" cy="1210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err="1">
                <a:solidFill>
                  <a:schemeClr val="tx1"/>
                </a:solidFill>
              </a:rPr>
              <a:t>Nocode</a:t>
            </a:r>
            <a:r>
              <a:rPr lang="en-US" altLang="ko-KR" dirty="0">
                <a:solidFill>
                  <a:schemeClr val="tx1"/>
                </a:solidFill>
              </a:rPr>
              <a:t> Education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743200" y="3181351"/>
            <a:ext cx="4545106" cy="1210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>
                <a:solidFill>
                  <a:schemeClr val="tx1"/>
                </a:solidFill>
              </a:rPr>
              <a:t>코딩에 대한 사전이해가 없는 일반인들도 쉽고 재미있게 코딩을 할 수 있습니다</a:t>
            </a:r>
            <a:r>
              <a:rPr lang="en-US" altLang="ko-KR" sz="1000" dirty="0">
                <a:solidFill>
                  <a:schemeClr val="tx1"/>
                </a:solidFill>
              </a:rPr>
              <a:t>.</a:t>
            </a:r>
            <a:br>
              <a:rPr lang="en-US" altLang="ko-KR" sz="1000" dirty="0">
                <a:solidFill>
                  <a:schemeClr val="tx1"/>
                </a:solidFill>
              </a:rPr>
            </a:br>
            <a:r>
              <a:rPr lang="ko-KR" altLang="en-US" sz="1000" dirty="0">
                <a:solidFill>
                  <a:schemeClr val="tx1"/>
                </a:solidFill>
              </a:rPr>
              <a:t>코딩이 </a:t>
            </a:r>
            <a:r>
              <a:rPr lang="ko-KR" altLang="en-US" sz="1000" dirty="0" err="1">
                <a:solidFill>
                  <a:schemeClr val="tx1"/>
                </a:solidFill>
              </a:rPr>
              <a:t>필요없는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err="1">
                <a:solidFill>
                  <a:schemeClr val="tx1"/>
                </a:solidFill>
              </a:rPr>
              <a:t>Drag&amp;Drop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ko-KR" altLang="en-US" sz="1000" dirty="0">
                <a:solidFill>
                  <a:schemeClr val="tx1"/>
                </a:solidFill>
              </a:rPr>
              <a:t>조작을 통해 복잡한 모델도 손쉽게 구현할 수 있습니다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60294" y="4543987"/>
            <a:ext cx="2030506" cy="1210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err="1">
                <a:solidFill>
                  <a:schemeClr val="tx1"/>
                </a:solidFill>
              </a:rPr>
              <a:t>Nocode</a:t>
            </a:r>
            <a:r>
              <a:rPr lang="en-US" altLang="ko-KR" dirty="0">
                <a:solidFill>
                  <a:schemeClr val="tx1"/>
                </a:solidFill>
              </a:rPr>
              <a:t> Education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743200" y="4543987"/>
            <a:ext cx="4545106" cy="1210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>
                <a:solidFill>
                  <a:schemeClr val="tx1"/>
                </a:solidFill>
              </a:rPr>
              <a:t>코딩에 대한 사전이해가 없는 일반인들도 쉽고 재미있게 코딩을 할 수 있습니다</a:t>
            </a:r>
            <a:r>
              <a:rPr lang="en-US" altLang="ko-KR" sz="1000" dirty="0">
                <a:solidFill>
                  <a:schemeClr val="tx1"/>
                </a:solidFill>
              </a:rPr>
              <a:t>.</a:t>
            </a:r>
            <a:br>
              <a:rPr lang="en-US" altLang="ko-KR" sz="1000" dirty="0">
                <a:solidFill>
                  <a:schemeClr val="tx1"/>
                </a:solidFill>
              </a:rPr>
            </a:br>
            <a:r>
              <a:rPr lang="ko-KR" altLang="en-US" sz="1000" dirty="0">
                <a:solidFill>
                  <a:schemeClr val="tx1"/>
                </a:solidFill>
              </a:rPr>
              <a:t>코딩이 </a:t>
            </a:r>
            <a:r>
              <a:rPr lang="ko-KR" altLang="en-US" sz="1000" dirty="0" err="1">
                <a:solidFill>
                  <a:schemeClr val="tx1"/>
                </a:solidFill>
              </a:rPr>
              <a:t>필요없는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err="1">
                <a:solidFill>
                  <a:schemeClr val="tx1"/>
                </a:solidFill>
              </a:rPr>
              <a:t>Drag&amp;Drop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ko-KR" altLang="en-US" sz="1000" dirty="0">
                <a:solidFill>
                  <a:schemeClr val="tx1"/>
                </a:solidFill>
              </a:rPr>
              <a:t>조작을 통해 복잡한 모델도 손쉽게 구현할 수 있습니다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07576" y="6014677"/>
            <a:ext cx="7180729" cy="137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footer</a:t>
            </a:r>
          </a:p>
        </p:txBody>
      </p:sp>
      <p:cxnSp>
        <p:nvCxnSpPr>
          <p:cNvPr id="21" name="직선 연결선 20"/>
          <p:cNvCxnSpPr/>
          <p:nvPr/>
        </p:nvCxnSpPr>
        <p:spPr>
          <a:xfrm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22673" y="1087531"/>
            <a:ext cx="4382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Home Education Team Career Community Contact   </a:t>
            </a:r>
          </a:p>
        </p:txBody>
      </p:sp>
    </p:spTree>
    <p:extLst>
      <p:ext uri="{BB962C8B-B14F-4D97-AF65-F5344CB8AC3E}">
        <p14:creationId xmlns:p14="http://schemas.microsoft.com/office/powerpoint/2010/main" val="6702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97BD4D-46B0-A907-CBB3-2FBBF04A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398850-0C73-46B8-8BC6-FC41EE45D2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FF9EEA-8A64-1FB0-0069-213F925B99B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793D851D-109E-0682-95C2-FB5B864A57B1}"/>
              </a:ext>
            </a:extLst>
          </p:cNvPr>
          <p:cNvSpPr>
            <a:spLocks noGrp="1"/>
          </p:cNvSpPr>
          <p:nvPr>
            <p:ph type="body" idx="5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25" name="Google Shape;366;p7">
            <a:extLst>
              <a:ext uri="{FF2B5EF4-FFF2-40B4-BE49-F238E27FC236}">
                <a16:creationId xmlns:a16="http://schemas.microsoft.com/office/drawing/2014/main" id="{A78B2084-81BF-94B2-9153-F8681BE4F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0026768"/>
              </p:ext>
            </p:extLst>
          </p:nvPr>
        </p:nvGraphicFramePr>
        <p:xfrm>
          <a:off x="7356764" y="515850"/>
          <a:ext cx="2445830" cy="3097886"/>
        </p:xfrm>
        <a:graphic>
          <a:graphicData uri="http://schemas.openxmlformats.org/drawingml/2006/table">
            <a:tbl>
              <a:tblPr>
                <a:noFill/>
                <a:tableStyleId>{C02A875A-3B99-4361-A5AB-35BD0B03AAE0}</a:tableStyleId>
              </a:tblPr>
              <a:tblGrid>
                <a:gridCol w="26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 err="1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Description</a:t>
                      </a:r>
                      <a:endParaRPr sz="800" dirty="0"/>
                    </a:p>
                  </a:txBody>
                  <a:tcPr marL="72000" marR="19500" marT="18000" marB="18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F3F3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u="none" strike="noStrike" cap="none" dirty="0"/>
                        <a:t> </a:t>
                      </a:r>
                      <a:r>
                        <a:rPr lang="ko-KR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800" u="none" strike="noStrike" cap="none" dirty="0"/>
                        <a:t>지원하기</a:t>
                      </a:r>
                      <a:r>
                        <a:rPr lang="en-US" altLang="ko-KR" sz="800" u="none" strike="noStrike" cap="none" dirty="0"/>
                        <a:t>, </a:t>
                      </a:r>
                      <a:r>
                        <a:rPr lang="ko-KR" altLang="en-US" sz="800" u="none" strike="noStrike" cap="none" dirty="0"/>
                        <a:t>채용하기의 경우 </a:t>
                      </a:r>
                      <a:r>
                        <a:rPr lang="ko-KR" altLang="en-US" sz="800" u="none" strike="noStrike" cap="none" dirty="0" err="1"/>
                        <a:t>링크드</a:t>
                      </a:r>
                      <a:r>
                        <a:rPr lang="ko-KR" altLang="en-US" sz="800" u="none" strike="noStrike" cap="none" dirty="0"/>
                        <a:t> 인을 통한 연계 사이트로 이동</a:t>
                      </a: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ko-KR" altLang="en-US" sz="800" u="none" strike="noStrike" cap="none" dirty="0"/>
                    </a:p>
                  </a:txBody>
                  <a:tcPr marL="36000" marR="36000" marT="46800" marB="468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2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7571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641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  <a:tabLst/>
                        <a:defRPr/>
                      </a:pPr>
                      <a:endParaRPr lang="en-US" altLang="ko-KR"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2536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3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451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5725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4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256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6867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5</a:t>
                      </a: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966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39025" marR="39025" marT="45675" marB="45675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Malgun Gothic"/>
                        <a:buNone/>
                      </a:pPr>
                      <a:endParaRPr sz="800" u="none" strike="noStrike" cap="none" dirty="0"/>
                    </a:p>
                  </a:txBody>
                  <a:tcPr marL="36000" marR="36000" marT="46800" marB="46800">
                    <a:lnL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648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00"/>
                        <a:buFont typeface="Malgun Gothic"/>
                        <a:buNone/>
                      </a:pPr>
                      <a:r>
                        <a:rPr lang="ko-KR" sz="800" b="0" i="0" u="none" strike="noStrike" cap="none" dirty="0">
                          <a:solidFill>
                            <a:schemeClr val="lt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ISSUE 및 확인요청사항</a:t>
                      </a:r>
                      <a:endParaRPr sz="800" dirty="0"/>
                    </a:p>
                  </a:txBody>
                  <a:tcPr marL="72000" marR="19500" marT="36000" marB="36000" anchor="ctr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3E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lvl="0" indent="-12700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-US" sz="800" b="0" i="0" u="none" strike="noStrike" cap="none" dirty="0">
                          <a:solidFill>
                            <a:srgbClr val="FF0000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Career</a:t>
                      </a:r>
                      <a:endParaRPr sz="800" b="0" i="0" u="none" strike="noStrike" cap="none" dirty="0">
                        <a:solidFill>
                          <a:srgbClr val="FF000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72000" marR="19500" marT="43200" marB="43200">
                    <a:lnL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F3F3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텍스트 개체 틀 26">
            <a:extLst>
              <a:ext uri="{FF2B5EF4-FFF2-40B4-BE49-F238E27FC236}">
                <a16:creationId xmlns:a16="http://schemas.microsoft.com/office/drawing/2014/main" id="{2AA7507F-C3E8-4E66-F945-559EF86AE2BF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8689166" y="109805"/>
            <a:ext cx="959049" cy="271047"/>
          </a:xfrm>
        </p:spPr>
        <p:txBody>
          <a:bodyPr anchor="ctr"/>
          <a:lstStyle/>
          <a:p>
            <a:pPr algn="l"/>
            <a:endParaRPr lang="ko-KR" altLang="en-US" dirty="0"/>
          </a:p>
        </p:txBody>
      </p:sp>
      <p:sp>
        <p:nvSpPr>
          <p:cNvPr id="20" name="Google Shape;367;p7">
            <a:extLst>
              <a:ext uri="{FF2B5EF4-FFF2-40B4-BE49-F238E27FC236}">
                <a16:creationId xmlns:a16="http://schemas.microsoft.com/office/drawing/2014/main" id="{F9E43BDF-1E73-D857-E6F8-414D729F5320}"/>
              </a:ext>
            </a:extLst>
          </p:cNvPr>
          <p:cNvSpPr txBox="1">
            <a:spLocks/>
          </p:cNvSpPr>
          <p:nvPr/>
        </p:nvSpPr>
        <p:spPr>
          <a:xfrm>
            <a:off x="7657094" y="58982"/>
            <a:ext cx="762835" cy="38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10000"/>
              </a:lnSpc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  <a:defRPr sz="7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▪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Open Sans"/>
              <a:buChar char="–"/>
              <a:defRPr sz="893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85369" algn="l" rtl="0">
              <a:lnSpc>
                <a:spcPct val="110000"/>
              </a:lnSpc>
              <a:spcBef>
                <a:spcPts val="89"/>
              </a:spcBef>
              <a:spcAft>
                <a:spcPts val="0"/>
              </a:spcAft>
              <a:buClr>
                <a:schemeClr val="dk1"/>
              </a:buClr>
              <a:buSzPts val="894"/>
              <a:buFont typeface="Noto Sans Symbols"/>
              <a:buChar char="✔"/>
              <a:defRPr sz="893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69875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650"/>
              <a:buFont typeface="Noto Sans Symbols"/>
              <a:buChar char="❑"/>
              <a:defRPr sz="6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71462" algn="l" rtl="0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Noto Sans Symbols"/>
              <a:buChar char="❑"/>
              <a:defRPr sz="675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ko-KR" altLang="en-US" dirty="0"/>
              <a:t>권용빈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107577" y="528918"/>
            <a:ext cx="7180729" cy="510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CodingEasy</a:t>
            </a:r>
            <a:r>
              <a:rPr lang="ko-KR" altLang="en-US" dirty="0">
                <a:solidFill>
                  <a:schemeClr val="tx1"/>
                </a:solidFill>
              </a:rPr>
              <a:t>에서 교육자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개발자를 채용합니다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4" name="직선 연결선 33"/>
          <p:cNvCxnSpPr/>
          <p:nvPr/>
        </p:nvCxnSpPr>
        <p:spPr>
          <a:xfrm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flipH="1">
            <a:off x="6840071" y="627529"/>
            <a:ext cx="331694" cy="340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107577" y="1039906"/>
            <a:ext cx="905434" cy="38548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22673" y="1087531"/>
            <a:ext cx="4382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Home Education Team Career Community Contact  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75289" y="107875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Login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597575" y="1087721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English</a:t>
            </a:r>
            <a:endParaRPr lang="ko-KR" alt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107577" y="1425386"/>
            <a:ext cx="7180729" cy="1470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교육자 및 개발자 </a:t>
            </a:r>
            <a:r>
              <a:rPr lang="ko-KR" altLang="en-US" dirty="0" err="1">
                <a:solidFill>
                  <a:schemeClr val="tx1"/>
                </a:solidFill>
              </a:rPr>
              <a:t>상시채용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모두를 위한 </a:t>
            </a:r>
            <a:r>
              <a:rPr lang="en-US" altLang="ko-KR" dirty="0">
                <a:solidFill>
                  <a:schemeClr val="tx1"/>
                </a:solidFill>
              </a:rPr>
              <a:t>“</a:t>
            </a:r>
            <a:r>
              <a:rPr lang="ko-KR" altLang="en-US" dirty="0" err="1">
                <a:solidFill>
                  <a:schemeClr val="tx1"/>
                </a:solidFill>
              </a:rPr>
              <a:t>노코드</a:t>
            </a:r>
            <a:r>
              <a:rPr lang="ko-KR" altLang="en-US" dirty="0">
                <a:solidFill>
                  <a:schemeClr val="tx1"/>
                </a:solidFill>
              </a:rPr>
              <a:t> 교육의 기준</a:t>
            </a:r>
            <a:r>
              <a:rPr lang="en-US" altLang="ko-KR" dirty="0">
                <a:solidFill>
                  <a:schemeClr val="tx1"/>
                </a:solidFill>
              </a:rPr>
              <a:t>”</a:t>
            </a:r>
            <a:r>
              <a:rPr lang="ko-KR" altLang="en-US" dirty="0">
                <a:solidFill>
                  <a:schemeClr val="tx1"/>
                </a:solidFill>
              </a:rPr>
              <a:t>을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함께 만들어갈 동료를 기다립니다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899833" y="2483223"/>
            <a:ext cx="1183342" cy="4123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지원하기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2175625" y="2483223"/>
            <a:ext cx="1183342" cy="4123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채용공고</a:t>
            </a:r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30816AC6-DF2C-3B86-AEC9-F1E9355D7185}"/>
              </a:ext>
            </a:extLst>
          </p:cNvPr>
          <p:cNvSpPr/>
          <p:nvPr/>
        </p:nvSpPr>
        <p:spPr bwMode="auto">
          <a:xfrm>
            <a:off x="809823" y="2393213"/>
            <a:ext cx="180020" cy="180020"/>
          </a:xfrm>
          <a:prstGeom prst="ellipse">
            <a:avLst/>
          </a:prstGeom>
          <a:solidFill>
            <a:srgbClr val="FF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1" lang="en-US" altLang="ko-KR" sz="900" b="1" kern="1200" dirty="0">
                <a:solidFill>
                  <a:prstClr val="white"/>
                </a:solidFill>
              </a:rPr>
              <a:t>1</a:t>
            </a:r>
            <a:endParaRPr kumimoji="1" lang="ko-KR" altLang="en-US" sz="900" b="1" kern="1200" dirty="0">
              <a:solidFill>
                <a:prstClr val="white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07577" y="3055841"/>
            <a:ext cx="7180729" cy="1470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>
                <a:solidFill>
                  <a:schemeClr val="tx1"/>
                </a:solidFill>
              </a:rPr>
              <a:t>코딩이지는</a:t>
            </a:r>
            <a:br>
              <a:rPr lang="en-US" altLang="ko-KR" b="1" dirty="0">
                <a:solidFill>
                  <a:schemeClr val="tx1"/>
                </a:solidFill>
              </a:rPr>
            </a:br>
            <a:r>
              <a:rPr lang="ko-KR" altLang="en-US" b="1" dirty="0">
                <a:solidFill>
                  <a:schemeClr val="tx1"/>
                </a:solidFill>
              </a:rPr>
              <a:t>이런 동료를 기다립니다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</a:p>
          <a:p>
            <a:endParaRPr lang="en-US" altLang="ko-KR" dirty="0">
              <a:solidFill>
                <a:schemeClr val="tx1"/>
              </a:solidFill>
            </a:endParaRPr>
          </a:p>
          <a:p>
            <a:r>
              <a:rPr lang="ko-KR" altLang="en-US" dirty="0">
                <a:solidFill>
                  <a:schemeClr val="tx1"/>
                </a:solidFill>
              </a:rPr>
              <a:t>조직의 공동 목표를 이해하고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자율적으로 책임감 있는 사람</a:t>
            </a:r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Top-down </a:t>
            </a:r>
            <a:r>
              <a:rPr lang="ko-KR" altLang="en-US" dirty="0">
                <a:solidFill>
                  <a:schemeClr val="tx1"/>
                </a:solidFill>
              </a:rPr>
              <a:t>명령이 아닌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상호 간의 피드백을 통해 결정하는 사람</a:t>
            </a:r>
            <a:endParaRPr lang="en-US" altLang="ko-KR" dirty="0">
              <a:solidFill>
                <a:schemeClr val="tx1"/>
              </a:solidFill>
            </a:endParaRPr>
          </a:p>
          <a:p>
            <a:r>
              <a:rPr lang="ko-KR" altLang="en-US" dirty="0">
                <a:solidFill>
                  <a:schemeClr val="tx1"/>
                </a:solidFill>
              </a:rPr>
              <a:t>새로운 것을 끊임 없이 공부하며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빠르게 적용해 보며 발전하는 사람</a:t>
            </a:r>
            <a:endParaRPr lang="en-US" altLang="ko-KR" dirty="0">
              <a:solidFill>
                <a:schemeClr val="tx1"/>
              </a:solidFill>
            </a:endParaRPr>
          </a:p>
          <a:p>
            <a:r>
              <a:rPr lang="ko-KR" altLang="en-US" dirty="0">
                <a:solidFill>
                  <a:schemeClr val="tx1"/>
                </a:solidFill>
              </a:rPr>
              <a:t>각자의 개성과 철학을 존중하며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같은 비전을 향해 하루하루 나아가는 사람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107577" y="4678455"/>
            <a:ext cx="7180729" cy="11317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>
                <a:solidFill>
                  <a:schemeClr val="tx1"/>
                </a:solidFill>
              </a:rPr>
              <a:t>코딩이지는 인공지능 교육 시장을 이끌어나가는 팀입니다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  <a:br>
              <a:rPr lang="en-US" altLang="ko-KR" b="1" dirty="0">
                <a:solidFill>
                  <a:schemeClr val="tx1"/>
                </a:solidFill>
              </a:rPr>
            </a:br>
            <a:r>
              <a:rPr lang="ko-KR" altLang="en-US" b="1" dirty="0">
                <a:solidFill>
                  <a:schemeClr val="tx1"/>
                </a:solidFill>
              </a:rPr>
              <a:t>우리는 치열하게 소통하며 끝없이 성장해나갑니다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  <a:br>
              <a:rPr lang="en-US" altLang="ko-KR" b="1" dirty="0">
                <a:solidFill>
                  <a:schemeClr val="tx1"/>
                </a:solidFill>
              </a:rPr>
            </a:br>
            <a:r>
              <a:rPr lang="ko-KR" altLang="en-US" b="1" dirty="0">
                <a:solidFill>
                  <a:schemeClr val="tx1"/>
                </a:solidFill>
              </a:rPr>
              <a:t>이지코드와 함께 성장할 당신을 기다립니다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107577" y="5949204"/>
            <a:ext cx="7180729" cy="11317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>
                <a:solidFill>
                  <a:schemeClr val="tx1"/>
                </a:solidFill>
              </a:rPr>
              <a:t>채용중인 직무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[</a:t>
            </a:r>
            <a:r>
              <a:rPr lang="ko-KR" altLang="en-US" b="1" dirty="0">
                <a:solidFill>
                  <a:schemeClr val="tx1"/>
                </a:solidFill>
              </a:rPr>
              <a:t>인턴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신입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경력</a:t>
            </a:r>
            <a:r>
              <a:rPr lang="en-US" altLang="ko-KR" b="1" dirty="0">
                <a:solidFill>
                  <a:schemeClr val="tx1"/>
                </a:solidFill>
              </a:rPr>
              <a:t>]Product Designer                                              UI/</a:t>
            </a:r>
            <a:r>
              <a:rPr lang="en-US" altLang="ko-KR" b="1" dirty="0" err="1">
                <a:solidFill>
                  <a:schemeClr val="tx1"/>
                </a:solidFill>
              </a:rPr>
              <a:t>Ux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>
                <a:solidFill>
                  <a:schemeClr val="tx1"/>
                </a:solidFill>
              </a:rPr>
              <a:t>디자인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웹디자인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[</a:t>
            </a:r>
            <a:r>
              <a:rPr lang="ko-KR" altLang="en-US" b="1" dirty="0">
                <a:solidFill>
                  <a:schemeClr val="tx1"/>
                </a:solidFill>
              </a:rPr>
              <a:t>인턴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신입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경력</a:t>
            </a:r>
            <a:r>
              <a:rPr lang="en-US" altLang="ko-KR" b="1" dirty="0">
                <a:solidFill>
                  <a:schemeClr val="tx1"/>
                </a:solidFill>
              </a:rPr>
              <a:t>]Product Designer                                              UI/</a:t>
            </a:r>
            <a:r>
              <a:rPr lang="en-US" altLang="ko-KR" b="1" dirty="0" err="1">
                <a:solidFill>
                  <a:schemeClr val="tx1"/>
                </a:solidFill>
              </a:rPr>
              <a:t>Ux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>
                <a:solidFill>
                  <a:schemeClr val="tx1"/>
                </a:solidFill>
              </a:rPr>
              <a:t>디자인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웹디자인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en-US" altLang="ko-KR" b="1" dirty="0">
                <a:solidFill>
                  <a:schemeClr val="tx1"/>
                </a:solidFill>
              </a:rPr>
              <a:t>[</a:t>
            </a:r>
            <a:r>
              <a:rPr lang="ko-KR" altLang="en-US" b="1" dirty="0">
                <a:solidFill>
                  <a:schemeClr val="tx1"/>
                </a:solidFill>
              </a:rPr>
              <a:t>인턴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신입</a:t>
            </a:r>
            <a:r>
              <a:rPr lang="en-US" altLang="ko-KR" b="1" dirty="0">
                <a:solidFill>
                  <a:schemeClr val="tx1"/>
                </a:solidFill>
              </a:rPr>
              <a:t>/</a:t>
            </a:r>
            <a:r>
              <a:rPr lang="ko-KR" altLang="en-US" b="1" dirty="0">
                <a:solidFill>
                  <a:schemeClr val="tx1"/>
                </a:solidFill>
              </a:rPr>
              <a:t>경력</a:t>
            </a:r>
            <a:r>
              <a:rPr lang="en-US" altLang="ko-KR" b="1" dirty="0">
                <a:solidFill>
                  <a:schemeClr val="tx1"/>
                </a:solidFill>
              </a:rPr>
              <a:t>]Product Designer                                              UI/</a:t>
            </a:r>
            <a:r>
              <a:rPr lang="en-US" altLang="ko-KR" b="1" dirty="0" err="1">
                <a:solidFill>
                  <a:schemeClr val="tx1"/>
                </a:solidFill>
              </a:rPr>
              <a:t>Ux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>
                <a:solidFill>
                  <a:schemeClr val="tx1"/>
                </a:solidFill>
              </a:rPr>
              <a:t>디자인</a:t>
            </a: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웹디자인</a:t>
            </a:r>
            <a:endParaRPr lang="en-US" altLang="ko-KR" b="1" dirty="0">
              <a:solidFill>
                <a:schemeClr val="tx1"/>
              </a:solidFill>
            </a:endParaRPr>
          </a:p>
          <a:p>
            <a:endParaRPr lang="en-US" altLang="ko-K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74648"/>
      </p:ext>
    </p:extLst>
  </p:cSld>
  <p:clrMapOvr>
    <a:masterClrMapping/>
  </p:clrMapOvr>
</p:sld>
</file>

<file path=ppt/theme/theme1.xml><?xml version="1.0" encoding="utf-8"?>
<a:theme xmlns:a="http://schemas.openxmlformats.org/drawingml/2006/main" name="(롯데면세점 운영) 1. 표지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(롯데면세점 운영) 2-1. PC 화면설계서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(롯데면세점 운영) 2-3. MC 화면설계서Office 테마">
  <a:themeElements>
    <a:clrScheme name="Office 테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디자인 사용자 지정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493</Words>
  <Application>Microsoft Office PowerPoint</Application>
  <PresentationFormat>A4 용지(210x297mm)</PresentationFormat>
  <Paragraphs>133</Paragraphs>
  <Slides>8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8</vt:i4>
      </vt:variant>
    </vt:vector>
  </HeadingPairs>
  <TitlesOfParts>
    <vt:vector size="20" baseType="lpstr">
      <vt:lpstr>Noto Sans Symbols</vt:lpstr>
      <vt:lpstr>Gulim</vt:lpstr>
      <vt:lpstr>Malgun Gothic</vt:lpstr>
      <vt:lpstr>Batangche</vt:lpstr>
      <vt:lpstr>Arial</vt:lpstr>
      <vt:lpstr>Calibri</vt:lpstr>
      <vt:lpstr>Open Sans</vt:lpstr>
      <vt:lpstr>Times New Roman</vt:lpstr>
      <vt:lpstr>(롯데면세점 운영) 1. 표지</vt:lpstr>
      <vt:lpstr>(롯데면세점 운영) 2-1. PC 화면설계서</vt:lpstr>
      <vt:lpstr>(롯데면세점 운영) 2-3. MC 화면설계서Office 테마</vt:lpstr>
      <vt:lpstr>디자인 사용자 지정</vt:lpstr>
      <vt:lpstr>PowerPoint 프레젠테이션</vt:lpstr>
      <vt:lpstr>개정 이력</vt:lpstr>
      <vt:lpstr>IA구조도</vt:lpstr>
      <vt:lpstr>IA 구조도</vt:lpstr>
      <vt:lpstr>main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티투엘(주)</dc:creator>
  <cp:lastModifiedBy>ye jin lee</cp:lastModifiedBy>
  <cp:revision>27</cp:revision>
  <dcterms:created xsi:type="dcterms:W3CDTF">2002-01-03T04:06:53Z</dcterms:created>
  <dcterms:modified xsi:type="dcterms:W3CDTF">2022-11-10T00:12:20Z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게시자">
    <vt:lpwstr>윤형준</vt:lpwstr>
  </property>
</Properties>
</file>